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64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75DC8C3D-77BF-4407-8591-7F1EBDD7E1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Undertittel 2">
            <a:extLst>
              <a:ext uri="{FF2B5EF4-FFF2-40B4-BE49-F238E27FC236}">
                <a16:creationId xmlns:a16="http://schemas.microsoft.com/office/drawing/2014/main" id="{DA6393B3-A67E-4722-801C-79475EBA16F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/>
              <a:t>Klikk for å redigere undertittelstil i malen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3F9ABF77-256F-4FCC-82F0-E012FBA336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DD52E-91B2-45CA-AD3C-23AA9ABEA511}" type="datetimeFigureOut">
              <a:rPr lang="nb-NO" smtClean="0"/>
              <a:t>19.04.2020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1A405A26-C4D8-46C2-B0B6-D7C4D6E840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D8F48CA2-B809-4F82-8492-85C26637C3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EC02E-1F3E-4874-A0E0-4E9542362B25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885685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896FAC26-1211-4F94-A35E-73172F7781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loddrett tekst 2">
            <a:extLst>
              <a:ext uri="{FF2B5EF4-FFF2-40B4-BE49-F238E27FC236}">
                <a16:creationId xmlns:a16="http://schemas.microsoft.com/office/drawing/2014/main" id="{FFC6A2A9-0D78-4B96-80F2-A5EE33838E2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89D8F13D-5427-48B9-842B-A8D640215C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DD52E-91B2-45CA-AD3C-23AA9ABEA511}" type="datetimeFigureOut">
              <a:rPr lang="nb-NO" smtClean="0"/>
              <a:t>19.04.2020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C185EEF0-DEE9-4B76-89C7-15AEFB5F35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3A3FAB4B-88E8-4324-90E0-1BCE9B234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EC02E-1F3E-4874-A0E0-4E9542362B25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1308504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>
            <a:extLst>
              <a:ext uri="{FF2B5EF4-FFF2-40B4-BE49-F238E27FC236}">
                <a16:creationId xmlns:a16="http://schemas.microsoft.com/office/drawing/2014/main" id="{B9DF31F9-8625-4D25-BDD0-448086C8EE8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loddrett tekst 2">
            <a:extLst>
              <a:ext uri="{FF2B5EF4-FFF2-40B4-BE49-F238E27FC236}">
                <a16:creationId xmlns:a16="http://schemas.microsoft.com/office/drawing/2014/main" id="{F09F93D6-2706-4756-AACC-88AF621EFA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9F6F0892-9B9C-4F23-89E5-E98F4D52E4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DD52E-91B2-45CA-AD3C-23AA9ABEA511}" type="datetimeFigureOut">
              <a:rPr lang="nb-NO" smtClean="0"/>
              <a:t>19.04.2020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DC504448-24A2-4FDA-A159-66BF98D135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F6096EFF-340C-40D2-AB09-BCF82673D4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EC02E-1F3E-4874-A0E0-4E9542362B25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9157058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F3034257-F64F-4D5A-A3AA-B51052A158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0BAAB91E-BAE9-4966-A4D3-43190D5EE8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F4224F6B-C5A4-4D00-875A-59D96805AB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DD52E-91B2-45CA-AD3C-23AA9ABEA511}" type="datetimeFigureOut">
              <a:rPr lang="nb-NO" smtClean="0"/>
              <a:t>19.04.2020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FA54C529-680D-40E9-ABE7-F306A4240D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B6612DC2-707F-4B04-9B71-A1C0D235B4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EC02E-1F3E-4874-A0E0-4E9542362B25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100913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el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3252F456-4F6B-4BB8-A335-C155E0E02B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451A2DE8-12F2-4BA2-8242-78E2A58C63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/>
              <a:t>Rediger tekststiler i malen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93297F08-8BD8-495F-8E23-B207ACE806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DD52E-91B2-45CA-AD3C-23AA9ABEA511}" type="datetimeFigureOut">
              <a:rPr lang="nb-NO" smtClean="0"/>
              <a:t>19.04.2020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260E91B3-C314-4B73-8BFC-5310A22C27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2379CAD3-52A4-4BDA-A552-701A539F1D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EC02E-1F3E-4874-A0E0-4E9542362B25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9430758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7752A159-F7A2-40FC-AF4A-55F97BE588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F6F8B92E-7739-4A55-8613-62E1660F4FE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innhold 3">
            <a:extLst>
              <a:ext uri="{FF2B5EF4-FFF2-40B4-BE49-F238E27FC236}">
                <a16:creationId xmlns:a16="http://schemas.microsoft.com/office/drawing/2014/main" id="{86ED2B79-EF87-4192-942F-D82806C5AA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5" name="Plassholder for dato 4">
            <a:extLst>
              <a:ext uri="{FF2B5EF4-FFF2-40B4-BE49-F238E27FC236}">
                <a16:creationId xmlns:a16="http://schemas.microsoft.com/office/drawing/2014/main" id="{6D10F9DD-9603-4FAE-AFA8-818F26838B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DD52E-91B2-45CA-AD3C-23AA9ABEA511}" type="datetimeFigureOut">
              <a:rPr lang="nb-NO" smtClean="0"/>
              <a:t>19.04.2020</a:t>
            </a:fld>
            <a:endParaRPr lang="nb-NO"/>
          </a:p>
        </p:txBody>
      </p:sp>
      <p:sp>
        <p:nvSpPr>
          <p:cNvPr id="6" name="Plassholder for bunntekst 5">
            <a:extLst>
              <a:ext uri="{FF2B5EF4-FFF2-40B4-BE49-F238E27FC236}">
                <a16:creationId xmlns:a16="http://schemas.microsoft.com/office/drawing/2014/main" id="{031CA43C-46A9-4172-BADA-5BDE1F2EED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>
            <a:extLst>
              <a:ext uri="{FF2B5EF4-FFF2-40B4-BE49-F238E27FC236}">
                <a16:creationId xmlns:a16="http://schemas.microsoft.com/office/drawing/2014/main" id="{DF371088-3FEE-4A69-A33A-E0F4B8E893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EC02E-1F3E-4874-A0E0-4E9542362B25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3480273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92DEF576-2FB8-4370-AC79-D894617EC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7F96BF07-FF8B-4ACF-AB63-1BDBE32D7D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Rediger tekststiler i malen</a:t>
            </a:r>
          </a:p>
        </p:txBody>
      </p:sp>
      <p:sp>
        <p:nvSpPr>
          <p:cNvPr id="4" name="Plassholder for innhold 3">
            <a:extLst>
              <a:ext uri="{FF2B5EF4-FFF2-40B4-BE49-F238E27FC236}">
                <a16:creationId xmlns:a16="http://schemas.microsoft.com/office/drawing/2014/main" id="{AADD8262-DFD1-46DA-A235-4BD6DAEE7C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5" name="Plassholder for tekst 4">
            <a:extLst>
              <a:ext uri="{FF2B5EF4-FFF2-40B4-BE49-F238E27FC236}">
                <a16:creationId xmlns:a16="http://schemas.microsoft.com/office/drawing/2014/main" id="{751B0657-3B37-4C5A-A23F-1C8EAEB153A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Rediger tekststiler i malen</a:t>
            </a:r>
          </a:p>
        </p:txBody>
      </p:sp>
      <p:sp>
        <p:nvSpPr>
          <p:cNvPr id="6" name="Plassholder for innhold 5">
            <a:extLst>
              <a:ext uri="{FF2B5EF4-FFF2-40B4-BE49-F238E27FC236}">
                <a16:creationId xmlns:a16="http://schemas.microsoft.com/office/drawing/2014/main" id="{F9A7DA1B-5DA8-4188-BB82-F964F76C826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7" name="Plassholder for dato 6">
            <a:extLst>
              <a:ext uri="{FF2B5EF4-FFF2-40B4-BE49-F238E27FC236}">
                <a16:creationId xmlns:a16="http://schemas.microsoft.com/office/drawing/2014/main" id="{F163F3BB-4A71-4D8A-ADCB-F5B842A655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DD52E-91B2-45CA-AD3C-23AA9ABEA511}" type="datetimeFigureOut">
              <a:rPr lang="nb-NO" smtClean="0"/>
              <a:t>19.04.2020</a:t>
            </a:fld>
            <a:endParaRPr lang="nb-NO"/>
          </a:p>
        </p:txBody>
      </p:sp>
      <p:sp>
        <p:nvSpPr>
          <p:cNvPr id="8" name="Plassholder for bunntekst 7">
            <a:extLst>
              <a:ext uri="{FF2B5EF4-FFF2-40B4-BE49-F238E27FC236}">
                <a16:creationId xmlns:a16="http://schemas.microsoft.com/office/drawing/2014/main" id="{5A158D57-9F9A-4A25-A59B-B3C5C00EF7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Plassholder for lysbildenummer 8">
            <a:extLst>
              <a:ext uri="{FF2B5EF4-FFF2-40B4-BE49-F238E27FC236}">
                <a16:creationId xmlns:a16="http://schemas.microsoft.com/office/drawing/2014/main" id="{527D7F96-041F-41BD-8C1D-6BD3B3F840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EC02E-1F3E-4874-A0E0-4E9542362B25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5208663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27DEE732-A862-4088-84D4-2A5D222521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dato 2">
            <a:extLst>
              <a:ext uri="{FF2B5EF4-FFF2-40B4-BE49-F238E27FC236}">
                <a16:creationId xmlns:a16="http://schemas.microsoft.com/office/drawing/2014/main" id="{F7195355-2718-48F4-9705-C99DD78163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DD52E-91B2-45CA-AD3C-23AA9ABEA511}" type="datetimeFigureOut">
              <a:rPr lang="nb-NO" smtClean="0"/>
              <a:t>19.04.2020</a:t>
            </a:fld>
            <a:endParaRPr lang="nb-NO"/>
          </a:p>
        </p:txBody>
      </p:sp>
      <p:sp>
        <p:nvSpPr>
          <p:cNvPr id="4" name="Plassholder for bunntekst 3">
            <a:extLst>
              <a:ext uri="{FF2B5EF4-FFF2-40B4-BE49-F238E27FC236}">
                <a16:creationId xmlns:a16="http://schemas.microsoft.com/office/drawing/2014/main" id="{712A61F1-A275-4C17-9A9C-98CCAB7399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4">
            <a:extLst>
              <a:ext uri="{FF2B5EF4-FFF2-40B4-BE49-F238E27FC236}">
                <a16:creationId xmlns:a16="http://schemas.microsoft.com/office/drawing/2014/main" id="{2711CD5E-C4A2-4627-8420-36E48A6D7D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EC02E-1F3E-4874-A0E0-4E9542362B25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6154697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>
            <a:extLst>
              <a:ext uri="{FF2B5EF4-FFF2-40B4-BE49-F238E27FC236}">
                <a16:creationId xmlns:a16="http://schemas.microsoft.com/office/drawing/2014/main" id="{937B4460-C0BC-4FDD-B351-D2C6375055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DD52E-91B2-45CA-AD3C-23AA9ABEA511}" type="datetimeFigureOut">
              <a:rPr lang="nb-NO" smtClean="0"/>
              <a:t>19.04.2020</a:t>
            </a:fld>
            <a:endParaRPr lang="nb-NO"/>
          </a:p>
        </p:txBody>
      </p:sp>
      <p:sp>
        <p:nvSpPr>
          <p:cNvPr id="3" name="Plassholder for bunntekst 2">
            <a:extLst>
              <a:ext uri="{FF2B5EF4-FFF2-40B4-BE49-F238E27FC236}">
                <a16:creationId xmlns:a16="http://schemas.microsoft.com/office/drawing/2014/main" id="{EAF4FB72-6609-4E3F-ADEB-AA90596F82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>
            <a:extLst>
              <a:ext uri="{FF2B5EF4-FFF2-40B4-BE49-F238E27FC236}">
                <a16:creationId xmlns:a16="http://schemas.microsoft.com/office/drawing/2014/main" id="{FB59559C-06AF-47E7-8FAB-FBC61ECAA2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EC02E-1F3E-4874-A0E0-4E9542362B25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5346292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DC3EFAAD-481B-4D11-BD14-77A6FC243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38070F8E-311A-4980-AD21-3ED66369BF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tekst 3">
            <a:extLst>
              <a:ext uri="{FF2B5EF4-FFF2-40B4-BE49-F238E27FC236}">
                <a16:creationId xmlns:a16="http://schemas.microsoft.com/office/drawing/2014/main" id="{86A7BD9C-04D0-4A14-9B34-952EF7BE02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/>
              <a:t>Rediger tekststiler i malen</a:t>
            </a:r>
          </a:p>
        </p:txBody>
      </p:sp>
      <p:sp>
        <p:nvSpPr>
          <p:cNvPr id="5" name="Plassholder for dato 4">
            <a:extLst>
              <a:ext uri="{FF2B5EF4-FFF2-40B4-BE49-F238E27FC236}">
                <a16:creationId xmlns:a16="http://schemas.microsoft.com/office/drawing/2014/main" id="{70269A30-4D7D-4911-9A2A-169CFA5D79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DD52E-91B2-45CA-AD3C-23AA9ABEA511}" type="datetimeFigureOut">
              <a:rPr lang="nb-NO" smtClean="0"/>
              <a:t>19.04.2020</a:t>
            </a:fld>
            <a:endParaRPr lang="nb-NO"/>
          </a:p>
        </p:txBody>
      </p:sp>
      <p:sp>
        <p:nvSpPr>
          <p:cNvPr id="6" name="Plassholder for bunntekst 5">
            <a:extLst>
              <a:ext uri="{FF2B5EF4-FFF2-40B4-BE49-F238E27FC236}">
                <a16:creationId xmlns:a16="http://schemas.microsoft.com/office/drawing/2014/main" id="{F6D00B61-BDC8-4B10-B936-91D5EBBBC1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>
            <a:extLst>
              <a:ext uri="{FF2B5EF4-FFF2-40B4-BE49-F238E27FC236}">
                <a16:creationId xmlns:a16="http://schemas.microsoft.com/office/drawing/2014/main" id="{30F854CB-F9F1-4888-9BE1-F04B9B16E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EC02E-1F3E-4874-A0E0-4E9542362B25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6269918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D1E598E5-A9EC-460C-9454-1906C937B8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bilde 2">
            <a:extLst>
              <a:ext uri="{FF2B5EF4-FFF2-40B4-BE49-F238E27FC236}">
                <a16:creationId xmlns:a16="http://schemas.microsoft.com/office/drawing/2014/main" id="{B4757B05-4AEA-488D-9A02-9E59CB92BB8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>
            <a:extLst>
              <a:ext uri="{FF2B5EF4-FFF2-40B4-BE49-F238E27FC236}">
                <a16:creationId xmlns:a16="http://schemas.microsoft.com/office/drawing/2014/main" id="{6556EEB3-EB0C-4E8E-8D07-74E99D6B7FA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/>
              <a:t>Rediger tekststiler i malen</a:t>
            </a:r>
          </a:p>
        </p:txBody>
      </p:sp>
      <p:sp>
        <p:nvSpPr>
          <p:cNvPr id="5" name="Plassholder for dato 4">
            <a:extLst>
              <a:ext uri="{FF2B5EF4-FFF2-40B4-BE49-F238E27FC236}">
                <a16:creationId xmlns:a16="http://schemas.microsoft.com/office/drawing/2014/main" id="{FE9750E5-21E4-4FF3-B08B-D07B948D0C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DD52E-91B2-45CA-AD3C-23AA9ABEA511}" type="datetimeFigureOut">
              <a:rPr lang="nb-NO" smtClean="0"/>
              <a:t>19.04.2020</a:t>
            </a:fld>
            <a:endParaRPr lang="nb-NO"/>
          </a:p>
        </p:txBody>
      </p:sp>
      <p:sp>
        <p:nvSpPr>
          <p:cNvPr id="6" name="Plassholder for bunntekst 5">
            <a:extLst>
              <a:ext uri="{FF2B5EF4-FFF2-40B4-BE49-F238E27FC236}">
                <a16:creationId xmlns:a16="http://schemas.microsoft.com/office/drawing/2014/main" id="{CB911676-8C8C-4DDD-82FD-58524BDFCE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>
            <a:extLst>
              <a:ext uri="{FF2B5EF4-FFF2-40B4-BE49-F238E27FC236}">
                <a16:creationId xmlns:a16="http://schemas.microsoft.com/office/drawing/2014/main" id="{D150F332-783C-47CB-AFD7-3515496A8E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EC02E-1F3E-4874-A0E0-4E9542362B25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7810630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>
            <a:extLst>
              <a:ext uri="{FF2B5EF4-FFF2-40B4-BE49-F238E27FC236}">
                <a16:creationId xmlns:a16="http://schemas.microsoft.com/office/drawing/2014/main" id="{70F6EFB5-679A-4CAA-B78B-E15C7B98FC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D982ABC7-B8B1-44E4-B4FE-9561854B7A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AE917A57-4439-4A1C-AFAB-57FCBE7AF8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1DD52E-91B2-45CA-AD3C-23AA9ABEA511}" type="datetimeFigureOut">
              <a:rPr lang="nb-NO" smtClean="0"/>
              <a:t>19.04.2020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5A758473-9E19-4B3B-878C-0BEDB22461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2C0349B5-DEED-4DFD-ABFE-F8DCF82F61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CEC02E-1F3E-4874-A0E0-4E9542362B25}" type="slidenum">
              <a:rPr lang="nb-NO" smtClean="0"/>
              <a:t>‹#›</a:t>
            </a:fld>
            <a:endParaRPr lang="nb-NO"/>
          </a:p>
        </p:txBody>
      </p:sp>
      <p:sp>
        <p:nvSpPr>
          <p:cNvPr id="7" name="MSIPCMContentMarking" descr="{&quot;HashCode&quot;:-302461016,&quot;Placement&quot;:&quot;Header&quot;}">
            <a:extLst>
              <a:ext uri="{FF2B5EF4-FFF2-40B4-BE49-F238E27FC236}">
                <a16:creationId xmlns:a16="http://schemas.microsoft.com/office/drawing/2014/main" id="{C20AC7E7-476B-434F-8D15-BD521AB00966}"/>
              </a:ext>
            </a:extLst>
          </p:cNvPr>
          <p:cNvSpPr txBox="1"/>
          <p:nvPr userDrawn="1"/>
        </p:nvSpPr>
        <p:spPr>
          <a:xfrm>
            <a:off x="0" y="0"/>
            <a:ext cx="2300525" cy="2623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nb-NO" sz="1000">
                <a:solidFill>
                  <a:srgbClr val="000000"/>
                </a:solidFill>
                <a:latin typeface="Calibri" panose="020F0502020204030204" pitchFamily="34" charset="0"/>
              </a:rPr>
              <a:t>Åpen informasjon / Public information</a:t>
            </a:r>
          </a:p>
        </p:txBody>
      </p:sp>
    </p:spTree>
    <p:extLst>
      <p:ext uri="{BB962C8B-B14F-4D97-AF65-F5344CB8AC3E}">
        <p14:creationId xmlns:p14="http://schemas.microsoft.com/office/powerpoint/2010/main" val="1941215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A5C7447E-E30D-4D66-8367-F7E2DCF7F8D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Request for enhanced structure data distribution from </a:t>
            </a:r>
            <a:r>
              <a:rPr lang="en-US" dirty="0" err="1"/>
              <a:t>eSett</a:t>
            </a:r>
            <a:endParaRPr lang="en-US" dirty="0"/>
          </a:p>
        </p:txBody>
      </p:sp>
      <p:sp>
        <p:nvSpPr>
          <p:cNvPr id="3" name="Undertittel 2">
            <a:extLst>
              <a:ext uri="{FF2B5EF4-FFF2-40B4-BE49-F238E27FC236}">
                <a16:creationId xmlns:a16="http://schemas.microsoft.com/office/drawing/2014/main" id="{8E5087AB-7A92-4A6A-B603-662E6CAB529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/>
              <a:t>eSett</a:t>
            </a:r>
            <a:r>
              <a:rPr lang="en-US" dirty="0"/>
              <a:t> Customer Committee May 6</a:t>
            </a:r>
            <a:r>
              <a:rPr lang="en-US" baseline="30000" dirty="0"/>
              <a:t>th</a:t>
            </a:r>
            <a:r>
              <a:rPr lang="en-US" dirty="0"/>
              <a:t> 2020 </a:t>
            </a:r>
          </a:p>
        </p:txBody>
      </p:sp>
    </p:spTree>
    <p:extLst>
      <p:ext uri="{BB962C8B-B14F-4D97-AF65-F5344CB8AC3E}">
        <p14:creationId xmlns:p14="http://schemas.microsoft.com/office/powerpoint/2010/main" val="3454257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F3ED523E-EC07-410A-B842-56F782D59F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Reasoning for the request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EE122C0C-255E-4545-AF6B-D1E1A0DA74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Market participants use settlement data from </a:t>
            </a:r>
            <a:r>
              <a:rPr lang="en-US" dirty="0" err="1"/>
              <a:t>eSett</a:t>
            </a:r>
            <a:r>
              <a:rPr lang="en-US" dirty="0"/>
              <a:t> in many ways</a:t>
            </a:r>
          </a:p>
          <a:p>
            <a:pPr lvl="1"/>
            <a:r>
              <a:rPr lang="en-US" dirty="0"/>
              <a:t>Basis for customer billing</a:t>
            </a:r>
          </a:p>
          <a:p>
            <a:pPr lvl="1"/>
            <a:r>
              <a:rPr lang="en-US" dirty="0"/>
              <a:t>Verify that data received from other sources match data reported to </a:t>
            </a:r>
            <a:r>
              <a:rPr lang="en-US" dirty="0" err="1"/>
              <a:t>eSett</a:t>
            </a:r>
            <a:endParaRPr lang="en-US" dirty="0"/>
          </a:p>
          <a:p>
            <a:pPr lvl="1"/>
            <a:r>
              <a:rPr lang="en-US" dirty="0"/>
              <a:t>Performs own imbalance settlement calculation to verify </a:t>
            </a:r>
            <a:r>
              <a:rPr lang="en-US" dirty="0" err="1"/>
              <a:t>eSett</a:t>
            </a:r>
            <a:r>
              <a:rPr lang="en-US" dirty="0"/>
              <a:t> results</a:t>
            </a:r>
          </a:p>
          <a:p>
            <a:pPr lvl="1"/>
            <a:endParaRPr lang="en-US" dirty="0"/>
          </a:p>
          <a:p>
            <a:r>
              <a:rPr lang="en-US" dirty="0"/>
              <a:t>Market participants needs to receive and store settlement data from </a:t>
            </a:r>
            <a:r>
              <a:rPr lang="en-US" dirty="0" err="1"/>
              <a:t>eSett</a:t>
            </a:r>
            <a:r>
              <a:rPr lang="en-US" dirty="0"/>
              <a:t> in their own systems in order to conduct these tasks</a:t>
            </a:r>
          </a:p>
          <a:p>
            <a:endParaRPr lang="en-US" dirty="0"/>
          </a:p>
          <a:p>
            <a:r>
              <a:rPr lang="en-US" dirty="0"/>
              <a:t>Many settlement systems operated by market participants need structure data to be registered before settlement data from </a:t>
            </a:r>
            <a:r>
              <a:rPr lang="en-US" dirty="0" err="1"/>
              <a:t>eSett</a:t>
            </a:r>
            <a:r>
              <a:rPr lang="en-US" dirty="0"/>
              <a:t> can be received and stored</a:t>
            </a:r>
          </a:p>
        </p:txBody>
      </p:sp>
    </p:spTree>
    <p:extLst>
      <p:ext uri="{BB962C8B-B14F-4D97-AF65-F5344CB8AC3E}">
        <p14:creationId xmlns:p14="http://schemas.microsoft.com/office/powerpoint/2010/main" val="21472940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C0244D72-CCE5-4F38-AC2B-B6CE954630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Description of existing weaknesses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9005A767-271A-4189-B551-9BC1898941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Online Service is currently the main source of structure data information of MECs and other settlement structure data</a:t>
            </a:r>
          </a:p>
          <a:p>
            <a:endParaRPr lang="en-US" dirty="0"/>
          </a:p>
          <a:p>
            <a:r>
              <a:rPr lang="en-US" dirty="0"/>
              <a:t>Market participants are thus reliant on manual processes to extract structure data changes and performs updates in their own systems. This is both labor intensive and involve risk of mistakes.</a:t>
            </a:r>
          </a:p>
          <a:p>
            <a:endParaRPr lang="en-US" dirty="0"/>
          </a:p>
          <a:p>
            <a:r>
              <a:rPr lang="en-US" dirty="0"/>
              <a:t>Online Service has limited functionality that is aimed at informing market participants of structure data changes </a:t>
            </a:r>
          </a:p>
        </p:txBody>
      </p:sp>
    </p:spTree>
    <p:extLst>
      <p:ext uri="{BB962C8B-B14F-4D97-AF65-F5344CB8AC3E}">
        <p14:creationId xmlns:p14="http://schemas.microsoft.com/office/powerpoint/2010/main" val="19163197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7E10490A-C72D-4DCF-AC71-7EEFBCE6CE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Description of current operation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CAA431ED-1806-412B-A08A-220A966A62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MEC changes widget is used to determine which MECs that are updated</a:t>
            </a:r>
          </a:p>
          <a:p>
            <a:pPr lvl="1"/>
            <a:r>
              <a:rPr lang="en-US" dirty="0"/>
              <a:t>The widget has few entries on each page which makes it harder to extract</a:t>
            </a:r>
          </a:p>
          <a:p>
            <a:pPr lvl="1"/>
            <a:r>
              <a:rPr lang="en-US" dirty="0"/>
              <a:t>There are no time stamp in the widget that makes it possible to </a:t>
            </a:r>
            <a:r>
              <a:rPr lang="en-US" dirty="0" err="1"/>
              <a:t>detmernine</a:t>
            </a:r>
            <a:r>
              <a:rPr lang="en-US" dirty="0"/>
              <a:t> which changes that are new since last update</a:t>
            </a:r>
          </a:p>
          <a:p>
            <a:pPr lvl="1"/>
            <a:r>
              <a:rPr lang="en-US" dirty="0"/>
              <a:t>Some changes are excluded from the MEC Changes Widget</a:t>
            </a:r>
          </a:p>
          <a:p>
            <a:r>
              <a:rPr lang="en-US" dirty="0"/>
              <a:t>When all MECs that has been created or changed has been found, the corresponding structure data for each MEC is downloaded from multiple views in Online Service</a:t>
            </a:r>
          </a:p>
          <a:p>
            <a:r>
              <a:rPr lang="en-US" dirty="0"/>
              <a:t>The extracted data is then adapted to fit into the tables of the importing tool</a:t>
            </a:r>
          </a:p>
        </p:txBody>
      </p:sp>
    </p:spTree>
    <p:extLst>
      <p:ext uri="{BB962C8B-B14F-4D97-AF65-F5344CB8AC3E}">
        <p14:creationId xmlns:p14="http://schemas.microsoft.com/office/powerpoint/2010/main" val="5835796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1205ADCE-0D61-4ADF-B71C-9C05090966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Proposed solution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203C16C6-27B6-4865-AAEA-E0D4D5F532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nb-NO" dirty="0"/>
              <a:t>More </a:t>
            </a:r>
            <a:r>
              <a:rPr lang="nb-NO" dirty="0" err="1"/>
              <a:t>efficient</a:t>
            </a:r>
            <a:r>
              <a:rPr lang="nb-NO" dirty="0"/>
              <a:t> and </a:t>
            </a:r>
            <a:r>
              <a:rPr lang="nb-NO" dirty="0" err="1"/>
              <a:t>automated</a:t>
            </a:r>
            <a:r>
              <a:rPr lang="nb-NO" dirty="0"/>
              <a:t> </a:t>
            </a:r>
            <a:r>
              <a:rPr lang="nb-NO" dirty="0" err="1"/>
              <a:t>operation</a:t>
            </a:r>
            <a:r>
              <a:rPr lang="nb-NO" dirty="0"/>
              <a:t> </a:t>
            </a:r>
            <a:r>
              <a:rPr lang="nb-NO" dirty="0" err="1"/>
              <a:t>would</a:t>
            </a:r>
            <a:r>
              <a:rPr lang="nb-NO" dirty="0"/>
              <a:t> be </a:t>
            </a:r>
            <a:r>
              <a:rPr lang="nb-NO" dirty="0" err="1"/>
              <a:t>possible</a:t>
            </a:r>
            <a:r>
              <a:rPr lang="nb-NO" dirty="0"/>
              <a:t> </a:t>
            </a:r>
            <a:r>
              <a:rPr lang="nb-NO" dirty="0" err="1"/>
              <a:t>if</a:t>
            </a:r>
            <a:r>
              <a:rPr lang="nb-NO" dirty="0"/>
              <a:t> </a:t>
            </a:r>
            <a:r>
              <a:rPr lang="nb-NO" dirty="0" err="1"/>
              <a:t>eSett</a:t>
            </a:r>
            <a:r>
              <a:rPr lang="nb-NO" dirty="0"/>
              <a:t> </a:t>
            </a:r>
            <a:r>
              <a:rPr lang="nb-NO" dirty="0" err="1"/>
              <a:t>provided</a:t>
            </a:r>
            <a:r>
              <a:rPr lang="nb-NO" dirty="0"/>
              <a:t> all MEC </a:t>
            </a:r>
            <a:r>
              <a:rPr lang="nb-NO" dirty="0" err="1"/>
              <a:t>structure</a:t>
            </a:r>
            <a:r>
              <a:rPr lang="nb-NO" dirty="0"/>
              <a:t> </a:t>
            </a:r>
            <a:r>
              <a:rPr lang="nb-NO" dirty="0" err="1"/>
              <a:t>changes</a:t>
            </a:r>
            <a:r>
              <a:rPr lang="nb-NO" dirty="0"/>
              <a:t> as a separate </a:t>
            </a:r>
            <a:r>
              <a:rPr lang="nb-NO" dirty="0" err="1"/>
              <a:t>dataflow</a:t>
            </a:r>
            <a:endParaRPr lang="nb-NO" dirty="0"/>
          </a:p>
          <a:p>
            <a:r>
              <a:rPr lang="nb-NO" dirty="0" err="1"/>
              <a:t>Examplification</a:t>
            </a:r>
            <a:r>
              <a:rPr lang="nb-NO" dirty="0"/>
              <a:t> </a:t>
            </a:r>
            <a:r>
              <a:rPr lang="nb-NO" dirty="0" err="1"/>
              <a:t>of</a:t>
            </a:r>
            <a:r>
              <a:rPr lang="nb-NO" dirty="0"/>
              <a:t> </a:t>
            </a:r>
            <a:r>
              <a:rPr lang="nb-NO" dirty="0" err="1"/>
              <a:t>content</a:t>
            </a:r>
            <a:r>
              <a:rPr lang="nb-NO" dirty="0"/>
              <a:t> for </a:t>
            </a:r>
            <a:r>
              <a:rPr lang="nb-NO" dirty="0" err="1"/>
              <a:t>consumption</a:t>
            </a:r>
            <a:r>
              <a:rPr lang="nb-NO" dirty="0"/>
              <a:t> MEC </a:t>
            </a:r>
            <a:r>
              <a:rPr lang="nb-NO" dirty="0" err="1"/>
              <a:t>changes</a:t>
            </a:r>
            <a:endParaRPr lang="nb-NO" dirty="0"/>
          </a:p>
          <a:p>
            <a:pPr lvl="1"/>
            <a:r>
              <a:rPr lang="en-US" dirty="0"/>
              <a:t>From view «Consumption overview» following data is needed:</a:t>
            </a:r>
          </a:p>
          <a:p>
            <a:pPr lvl="2"/>
            <a:r>
              <a:rPr lang="en-US" dirty="0"/>
              <a:t>Valid From</a:t>
            </a:r>
          </a:p>
          <a:p>
            <a:pPr lvl="2"/>
            <a:r>
              <a:rPr lang="en-US" dirty="0"/>
              <a:t>Valid To</a:t>
            </a:r>
          </a:p>
          <a:p>
            <a:pPr lvl="2"/>
            <a:r>
              <a:rPr lang="en-US" dirty="0"/>
              <a:t>MEC ID</a:t>
            </a:r>
          </a:p>
          <a:p>
            <a:pPr lvl="2"/>
            <a:r>
              <a:rPr lang="en-US" dirty="0"/>
              <a:t>RE</a:t>
            </a:r>
          </a:p>
          <a:p>
            <a:pPr lvl="2"/>
            <a:r>
              <a:rPr lang="en-US" dirty="0"/>
              <a:t>RE Code</a:t>
            </a:r>
          </a:p>
          <a:p>
            <a:pPr lvl="2"/>
            <a:r>
              <a:rPr lang="en-US" dirty="0"/>
              <a:t>MGA</a:t>
            </a:r>
          </a:p>
          <a:p>
            <a:pPr lvl="2"/>
            <a:r>
              <a:rPr lang="en-US" dirty="0"/>
              <a:t>MGA Code</a:t>
            </a:r>
          </a:p>
          <a:p>
            <a:pPr lvl="2"/>
            <a:r>
              <a:rPr lang="en-US" dirty="0"/>
              <a:t>MBA</a:t>
            </a:r>
          </a:p>
          <a:p>
            <a:pPr lvl="2"/>
            <a:r>
              <a:rPr lang="en-US" dirty="0"/>
              <a:t>MBA Code</a:t>
            </a:r>
          </a:p>
          <a:p>
            <a:pPr lvl="2"/>
            <a:r>
              <a:rPr lang="en-US" dirty="0"/>
              <a:t>Consumption Type</a:t>
            </a:r>
          </a:p>
          <a:p>
            <a:pPr lvl="2"/>
            <a:r>
              <a:rPr lang="en-US" dirty="0"/>
              <a:t>Measurement Type</a:t>
            </a:r>
            <a:endParaRPr lang="nb-NO" dirty="0"/>
          </a:p>
          <a:p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8454394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94FE5947-893B-45E0-B1F3-E7362E7F1D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General remarks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0B614134-04B2-4090-86A3-342E27012C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Dataflows from </a:t>
            </a:r>
            <a:r>
              <a:rPr lang="en-US" dirty="0" err="1"/>
              <a:t>eSett</a:t>
            </a:r>
            <a:r>
              <a:rPr lang="en-US" dirty="0"/>
              <a:t> with settlement data was designed to contain sufficient structure data so that additional structuring should be unnecessary</a:t>
            </a:r>
          </a:p>
          <a:p>
            <a:pPr lvl="1"/>
            <a:r>
              <a:rPr lang="en-US" dirty="0"/>
              <a:t>Are there any successfully implementations that incorporate this way of working?</a:t>
            </a:r>
          </a:p>
          <a:p>
            <a:r>
              <a:rPr lang="en-US" dirty="0"/>
              <a:t>Are there other means for distributing structure data that would be more beneficial?</a:t>
            </a:r>
          </a:p>
          <a:p>
            <a:r>
              <a:rPr lang="en-US" dirty="0"/>
              <a:t>Other valuable experiences that market participants can share regarding how they handle these issues?</a:t>
            </a:r>
          </a:p>
          <a:p>
            <a:pPr lvl="1"/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41564344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392</Words>
  <Application>Microsoft Office PowerPoint</Application>
  <PresentationFormat>Widescreen</PresentationFormat>
  <Paragraphs>44</Paragraphs>
  <Slides>6</Slides>
  <Notes>0</Notes>
  <HiddenSlides>0</HiddenSlides>
  <MMClips>0</MMClips>
  <ScaleCrop>false</ScaleCrop>
  <HeadingPairs>
    <vt:vector size="6" baseType="variant">
      <vt:variant>
        <vt:lpstr>Brukte skrifter</vt:lpstr>
      </vt:variant>
      <vt:variant>
        <vt:i4>3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Office-tema</vt:lpstr>
      <vt:lpstr>Request for enhanced structure data distribution from eSett</vt:lpstr>
      <vt:lpstr>Reasoning for the request</vt:lpstr>
      <vt:lpstr>Description of existing weaknesses</vt:lpstr>
      <vt:lpstr>Description of current operation</vt:lpstr>
      <vt:lpstr>Proposed solution</vt:lpstr>
      <vt:lpstr>General remarks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Need for enhanced structure data distribution from eSett</dc:title>
  <dc:creator>Morten Torgalsbøen</dc:creator>
  <cp:lastModifiedBy>Morten Torgalsbøen</cp:lastModifiedBy>
  <cp:revision>8</cp:revision>
  <dcterms:created xsi:type="dcterms:W3CDTF">2020-04-19T19:41:22Z</dcterms:created>
  <dcterms:modified xsi:type="dcterms:W3CDTF">2020-04-19T21:15:09Z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82ce82a2-c9dc-484b-9d3f-6e6f4582d96b_Enabled">
    <vt:lpwstr>True</vt:lpwstr>
  </property>
  <property fmtid="{D5CDD505-2E9C-101B-9397-08002B2CF9AE}" pid="3" name="MSIP_Label_82ce82a2-c9dc-484b-9d3f-6e6f4582d96b_SiteId">
    <vt:lpwstr>a8d61462-f252-44b2-bf6a-d7231960c041</vt:lpwstr>
  </property>
  <property fmtid="{D5CDD505-2E9C-101B-9397-08002B2CF9AE}" pid="4" name="MSIP_Label_82ce82a2-c9dc-484b-9d3f-6e6f4582d96b_Owner">
    <vt:lpwstr>morten.torgalsboen@statnett.no</vt:lpwstr>
  </property>
  <property fmtid="{D5CDD505-2E9C-101B-9397-08002B2CF9AE}" pid="5" name="MSIP_Label_82ce82a2-c9dc-484b-9d3f-6e6f4582d96b_SetDate">
    <vt:lpwstr>2020-04-19T21:00:31.6717981Z</vt:lpwstr>
  </property>
  <property fmtid="{D5CDD505-2E9C-101B-9397-08002B2CF9AE}" pid="6" name="MSIP_Label_82ce82a2-c9dc-484b-9d3f-6e6f4582d96b_Name">
    <vt:lpwstr>Statnett åpen</vt:lpwstr>
  </property>
  <property fmtid="{D5CDD505-2E9C-101B-9397-08002B2CF9AE}" pid="7" name="MSIP_Label_82ce82a2-c9dc-484b-9d3f-6e6f4582d96b_Application">
    <vt:lpwstr>Microsoft Azure Information Protection</vt:lpwstr>
  </property>
  <property fmtid="{D5CDD505-2E9C-101B-9397-08002B2CF9AE}" pid="8" name="MSIP_Label_82ce82a2-c9dc-484b-9d3f-6e6f4582d96b_ActionId">
    <vt:lpwstr>ae122ebd-63e5-40f3-a617-45b6457c2ead</vt:lpwstr>
  </property>
  <property fmtid="{D5CDD505-2E9C-101B-9397-08002B2CF9AE}" pid="9" name="MSIP_Label_82ce82a2-c9dc-484b-9d3f-6e6f4582d96b_Extended_MSFT_Method">
    <vt:lpwstr>Manual</vt:lpwstr>
  </property>
  <property fmtid="{D5CDD505-2E9C-101B-9397-08002B2CF9AE}" pid="10" name="Sensitivity">
    <vt:lpwstr>Statnett åpen</vt:lpwstr>
  </property>
</Properties>
</file>